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F517-933D-4327-8898-EA1977EDD4EE}" type="datetimeFigureOut">
              <a:rPr lang="nb-NO" smtClean="0"/>
              <a:t>12.11.2017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C4D1-0CFC-4626-A0B8-9C32C55FA0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614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F517-933D-4327-8898-EA1977EDD4EE}" type="datetimeFigureOut">
              <a:rPr lang="nb-NO" smtClean="0"/>
              <a:t>12.11.2017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C4D1-0CFC-4626-A0B8-9C32C55FA0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014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F517-933D-4327-8898-EA1977EDD4EE}" type="datetimeFigureOut">
              <a:rPr lang="nb-NO" smtClean="0"/>
              <a:t>12.11.2017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C4D1-0CFC-4626-A0B8-9C32C55FA052}" type="slidenum">
              <a:rPr lang="nb-NO" smtClean="0"/>
              <a:t>‹#›</a:t>
            </a:fld>
            <a:endParaRPr lang="nb-N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3587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F517-933D-4327-8898-EA1977EDD4EE}" type="datetimeFigureOut">
              <a:rPr lang="nb-NO" smtClean="0"/>
              <a:t>12.11.2017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C4D1-0CFC-4626-A0B8-9C32C55FA0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1651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F517-933D-4327-8898-EA1977EDD4EE}" type="datetimeFigureOut">
              <a:rPr lang="nb-NO" smtClean="0"/>
              <a:t>12.11.2017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C4D1-0CFC-4626-A0B8-9C32C55FA052}" type="slidenum">
              <a:rPr lang="nb-NO" smtClean="0"/>
              <a:t>‹#›</a:t>
            </a:fld>
            <a:endParaRPr lang="nb-N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6854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F517-933D-4327-8898-EA1977EDD4EE}" type="datetimeFigureOut">
              <a:rPr lang="nb-NO" smtClean="0"/>
              <a:t>12.11.2017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C4D1-0CFC-4626-A0B8-9C32C55FA0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1902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F517-933D-4327-8898-EA1977EDD4EE}" type="datetimeFigureOut">
              <a:rPr lang="nb-NO" smtClean="0"/>
              <a:t>12.11.2017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C4D1-0CFC-4626-A0B8-9C32C55FA0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4905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F517-933D-4327-8898-EA1977EDD4EE}" type="datetimeFigureOut">
              <a:rPr lang="nb-NO" smtClean="0"/>
              <a:t>12.11.2017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C4D1-0CFC-4626-A0B8-9C32C55FA0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557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F517-933D-4327-8898-EA1977EDD4EE}" type="datetimeFigureOut">
              <a:rPr lang="nb-NO" smtClean="0"/>
              <a:t>12.11.2017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C4D1-0CFC-4626-A0B8-9C32C55FA0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785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F517-933D-4327-8898-EA1977EDD4EE}" type="datetimeFigureOut">
              <a:rPr lang="nb-NO" smtClean="0"/>
              <a:t>12.11.2017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C4D1-0CFC-4626-A0B8-9C32C55FA0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3859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F517-933D-4327-8898-EA1977EDD4EE}" type="datetimeFigureOut">
              <a:rPr lang="nb-NO" smtClean="0"/>
              <a:t>12.11.2017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C4D1-0CFC-4626-A0B8-9C32C55FA0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439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F517-933D-4327-8898-EA1977EDD4EE}" type="datetimeFigureOut">
              <a:rPr lang="nb-NO" smtClean="0"/>
              <a:t>12.11.2017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C4D1-0CFC-4626-A0B8-9C32C55FA0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341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F517-933D-4327-8898-EA1977EDD4EE}" type="datetimeFigureOut">
              <a:rPr lang="nb-NO" smtClean="0"/>
              <a:t>12.11.2017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C4D1-0CFC-4626-A0B8-9C32C55FA0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6330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F517-933D-4327-8898-EA1977EDD4EE}" type="datetimeFigureOut">
              <a:rPr lang="nb-NO" smtClean="0"/>
              <a:t>12.11.2017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C4D1-0CFC-4626-A0B8-9C32C55FA0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0056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F517-933D-4327-8898-EA1977EDD4EE}" type="datetimeFigureOut">
              <a:rPr lang="nb-NO" smtClean="0"/>
              <a:t>12.11.2017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C4D1-0CFC-4626-A0B8-9C32C55FA0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6578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C4D1-0CFC-4626-A0B8-9C32C55FA052}" type="slidenum">
              <a:rPr lang="nb-NO" smtClean="0"/>
              <a:t>‹#›</a:t>
            </a:fld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F517-933D-4327-8898-EA1977EDD4EE}" type="datetimeFigureOut">
              <a:rPr lang="nb-NO" smtClean="0"/>
              <a:t>12.11.2017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404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3F517-933D-4327-8898-EA1977EDD4EE}" type="datetimeFigureOut">
              <a:rPr lang="nb-NO" smtClean="0"/>
              <a:t>12.11.2017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AFC4D1-0CFC-4626-A0B8-9C32C55FA0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368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 smtClean="0"/>
              <a:t>Relasjonskompetanse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sz="3600" dirty="0" smtClean="0"/>
              <a:t>Bærebjelkene</a:t>
            </a:r>
            <a:r>
              <a:rPr lang="nb-NO" dirty="0" smtClean="0"/>
              <a:t> </a:t>
            </a:r>
          </a:p>
          <a:p>
            <a:r>
              <a:rPr lang="nb-NO" dirty="0" smtClean="0"/>
              <a:t>Dimensjonene tillit og emosjonell modenhet veves tett inn i hverandre og representerer den tyngste komponenten i relasjonskompetansen.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88098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Vær bevisst på at din virkelighet er bare din virkelighet.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Vår opplevelse av verden er alltid et spørsmål om fortolkning.</a:t>
            </a:r>
          </a:p>
          <a:p>
            <a:r>
              <a:rPr lang="nb-NO" dirty="0" smtClean="0"/>
              <a:t>Vårt blikk kan hindre eller fremme utvikling.</a:t>
            </a:r>
          </a:p>
          <a:p>
            <a:r>
              <a:rPr lang="nb-NO" dirty="0" smtClean="0"/>
              <a:t>Det vi er bevisst på kan vi gjøre noe med, det vi ikke er bevisst på gjør noe med oss.</a:t>
            </a:r>
          </a:p>
          <a:p>
            <a:r>
              <a:rPr lang="nb-NO" dirty="0" smtClean="0"/>
              <a:t>Vi må sette oss inn i elevens situasjon ved å være tilstede, lytte, være tolerante, undre oss sammen, samtale, være åpen…..</a:t>
            </a:r>
          </a:p>
          <a:p>
            <a:r>
              <a:rPr lang="nb-NO" dirty="0" smtClean="0"/>
              <a:t>Vi må sjekke at vi forstår eleven rett.</a:t>
            </a:r>
          </a:p>
          <a:p>
            <a:r>
              <a:rPr lang="nb-NO" dirty="0" smtClean="0"/>
              <a:t>For å forstå andres følelser og reaksjoner, må vi først akseptere og forstå våre egne og bli klar over at vi har handlingsalternativ.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								</a:t>
            </a:r>
            <a:r>
              <a:rPr lang="nb-NO" sz="1200" dirty="0" err="1" smtClean="0"/>
              <a:t>Spurkeland</a:t>
            </a:r>
            <a:r>
              <a:rPr lang="nb-NO" sz="1200" dirty="0" smtClean="0"/>
              <a:t> og </a:t>
            </a:r>
            <a:r>
              <a:rPr lang="nb-NO" sz="1200" dirty="0" err="1" smtClean="0"/>
              <a:t>Lysebo</a:t>
            </a:r>
            <a:r>
              <a:rPr lang="nb-NO" sz="1200" dirty="0" smtClean="0"/>
              <a:t> 2016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1804396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Vær bevisst på forventningen dine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Ubevisste forventninger styrer mer enn vi aner.</a:t>
            </a:r>
          </a:p>
          <a:p>
            <a:r>
              <a:rPr lang="nb-NO" dirty="0" smtClean="0"/>
              <a:t>Forventningene våre kan være bevisste eller ubevisste.</a:t>
            </a:r>
          </a:p>
          <a:p>
            <a:r>
              <a:rPr lang="nb-NO" dirty="0" smtClean="0"/>
              <a:t>Forventningene våre gir ofte utslag i selvoppfyllende profetier.</a:t>
            </a:r>
          </a:p>
          <a:p>
            <a:r>
              <a:rPr lang="nb-NO" dirty="0" smtClean="0"/>
              <a:t>Vi må reflektere over egne forventninger og eventuelt egne bakenforliggende fordommer til enkeltelev eller grupper av elever.</a:t>
            </a:r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pPr lvl="8"/>
            <a:r>
              <a:rPr lang="nb-NO" dirty="0" err="1" smtClean="0"/>
              <a:t>Spurkeland</a:t>
            </a:r>
            <a:r>
              <a:rPr lang="nb-NO" dirty="0" smtClean="0"/>
              <a:t> og </a:t>
            </a:r>
            <a:r>
              <a:rPr lang="nb-NO" dirty="0" err="1" smtClean="0"/>
              <a:t>Lysebo</a:t>
            </a:r>
            <a:r>
              <a:rPr lang="nb-NO" dirty="0" smtClean="0"/>
              <a:t> 2016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97494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Refleksjonsspørmål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Gir du alle elevene de samme mulighetene?</a:t>
            </a:r>
          </a:p>
          <a:p>
            <a:r>
              <a:rPr lang="nb-NO" dirty="0" smtClean="0"/>
              <a:t>Hvilke forventninger har du til de ulike elevene i din klasse?</a:t>
            </a:r>
          </a:p>
          <a:p>
            <a:r>
              <a:rPr lang="nb-NO" dirty="0" smtClean="0"/>
              <a:t>Hvem har du høye forventninger til? Hva sier det eventuelt om din forståelse?</a:t>
            </a:r>
          </a:p>
          <a:p>
            <a:r>
              <a:rPr lang="nb-NO" dirty="0" smtClean="0"/>
              <a:t>Hvem har du lave forventninger til? </a:t>
            </a:r>
            <a:r>
              <a:rPr lang="nb-NO" dirty="0" smtClean="0"/>
              <a:t>Hva sier det eventuelt om din forståelse? Hadde du godtatt disse lave forventningene om det var ditt barn?</a:t>
            </a:r>
          </a:p>
          <a:p>
            <a:r>
              <a:rPr lang="nb-NO" dirty="0" smtClean="0"/>
              <a:t>Hvilken forståelse har du overfor den enkelte elev? Hvordan preger din forståelse ditt møte med eleven?</a:t>
            </a:r>
          </a:p>
          <a:p>
            <a:endParaRPr lang="nb-NO" dirty="0"/>
          </a:p>
          <a:p>
            <a:pPr lvl="6"/>
            <a:r>
              <a:rPr lang="nb-NO" dirty="0" err="1" smtClean="0"/>
              <a:t>Spurkeland</a:t>
            </a:r>
            <a:r>
              <a:rPr lang="nb-NO" dirty="0" smtClean="0"/>
              <a:t> og </a:t>
            </a:r>
            <a:r>
              <a:rPr lang="nb-NO" dirty="0" err="1" smtClean="0"/>
              <a:t>Lysebo</a:t>
            </a:r>
            <a:r>
              <a:rPr lang="nb-NO" dirty="0" smtClean="0"/>
              <a:t> 2016 s. 29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67964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Ha tro på at alle vil og kan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Vår læringstradisjon: sterk vektlegging på å oppdage og korrigere feil og problemområder.</a:t>
            </a:r>
          </a:p>
          <a:p>
            <a:r>
              <a:rPr lang="nb-NO" dirty="0" smtClean="0"/>
              <a:t>Hva er «normalt»</a:t>
            </a:r>
          </a:p>
          <a:p>
            <a:r>
              <a:rPr lang="nb-NO" dirty="0" smtClean="0"/>
              <a:t>Vi må fremme et menneskesyn som ivaretar alle</a:t>
            </a:r>
          </a:p>
          <a:p>
            <a:r>
              <a:rPr lang="nb-NO" dirty="0" smtClean="0"/>
              <a:t>Vi må ha grunnleggende tro på at i utgangspunktet er det slik at alle vil og kan.</a:t>
            </a:r>
          </a:p>
          <a:p>
            <a:r>
              <a:rPr lang="nb-NO" dirty="0" smtClean="0"/>
              <a:t>Mestring</a:t>
            </a:r>
          </a:p>
          <a:p>
            <a:r>
              <a:rPr lang="nb-NO" dirty="0" smtClean="0"/>
              <a:t>Lært hjelpeløshet</a:t>
            </a:r>
          </a:p>
          <a:p>
            <a:r>
              <a:rPr lang="nb-NO" dirty="0" smtClean="0"/>
              <a:t>Stagnasjon og resignasjon</a:t>
            </a:r>
          </a:p>
          <a:p>
            <a:pPr lvl="8"/>
            <a:r>
              <a:rPr lang="nb-NO" dirty="0" err="1" smtClean="0"/>
              <a:t>Spurkeland</a:t>
            </a:r>
            <a:r>
              <a:rPr lang="nb-NO" dirty="0" smtClean="0"/>
              <a:t> og </a:t>
            </a:r>
            <a:r>
              <a:rPr lang="nb-NO" dirty="0" err="1" smtClean="0"/>
              <a:t>Lysebo</a:t>
            </a:r>
            <a:r>
              <a:rPr lang="nb-NO" dirty="0" smtClean="0"/>
              <a:t> 2016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62017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Refleksjonsspørsmål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Har du bevisste eller ubevisste fordommer som preger dine forventninger og ditt møte med enkeltelever?</a:t>
            </a:r>
          </a:p>
          <a:p>
            <a:pPr lvl="1"/>
            <a:r>
              <a:rPr lang="nb-NO" dirty="0" smtClean="0"/>
              <a:t>Reflekter over om du har noen fordommer</a:t>
            </a:r>
          </a:p>
          <a:p>
            <a:pPr lvl="1"/>
            <a:r>
              <a:rPr lang="nb-NO" dirty="0" smtClean="0"/>
              <a:t>Noter ned! Mange opplever skam og skyld når slike ting kommer fram, men husk ; det du er bevisst kan du gjøre noe med, det du ikke er bevisst på gjør noe med deg.</a:t>
            </a:r>
          </a:p>
          <a:p>
            <a:r>
              <a:rPr lang="nb-NO" dirty="0" smtClean="0"/>
              <a:t>Hvordan preger disse fordommene dine forventninger?</a:t>
            </a:r>
          </a:p>
          <a:p>
            <a:pPr lvl="1"/>
            <a:r>
              <a:rPr lang="nb-NO" dirty="0" smtClean="0"/>
              <a:t>Hvordan preger de deg som lærer?</a:t>
            </a:r>
          </a:p>
          <a:p>
            <a:r>
              <a:rPr lang="nb-NO" dirty="0" smtClean="0"/>
              <a:t>Hvilke elever oppsøker du bevisst eller ubevisst ofte?</a:t>
            </a:r>
          </a:p>
          <a:p>
            <a:pPr lvl="1"/>
            <a:r>
              <a:rPr lang="nb-NO" dirty="0" smtClean="0"/>
              <a:t>Hva skyldes det?</a:t>
            </a:r>
          </a:p>
          <a:p>
            <a:pPr lvl="1"/>
            <a:r>
              <a:rPr lang="nb-NO" dirty="0" smtClean="0"/>
              <a:t>Kan du eventuelt prioritere tiden din annerledes?</a:t>
            </a:r>
          </a:p>
          <a:p>
            <a:pPr lvl="6"/>
            <a:r>
              <a:rPr lang="nb-NO" dirty="0" err="1" smtClean="0"/>
              <a:t>Spurkeland</a:t>
            </a:r>
            <a:r>
              <a:rPr lang="nb-NO" dirty="0" smtClean="0"/>
              <a:t> og </a:t>
            </a:r>
            <a:r>
              <a:rPr lang="nb-NO" dirty="0" err="1"/>
              <a:t>L</a:t>
            </a:r>
            <a:r>
              <a:rPr lang="nb-NO" dirty="0" err="1" smtClean="0"/>
              <a:t>ysebo</a:t>
            </a:r>
            <a:r>
              <a:rPr lang="nb-NO" dirty="0" smtClean="0"/>
              <a:t> 2016 s. 30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04035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</a:t>
            </a:r>
            <a:r>
              <a:rPr lang="nb-NO" dirty="0" smtClean="0"/>
              <a:t>efleksjonsspørsmål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Hvem oppsøker du bevisst eller ubevisst sjelden?</a:t>
            </a:r>
          </a:p>
          <a:p>
            <a:pPr lvl="1"/>
            <a:r>
              <a:rPr lang="nb-NO" dirty="0" smtClean="0"/>
              <a:t>Hva skyldes det?</a:t>
            </a:r>
          </a:p>
          <a:p>
            <a:pPr lvl="1"/>
            <a:r>
              <a:rPr lang="nb-NO" dirty="0" smtClean="0"/>
              <a:t>Hva sier det om deres relasjon?</a:t>
            </a:r>
          </a:p>
          <a:p>
            <a:pPr lvl="1"/>
            <a:r>
              <a:rPr lang="nb-NO" dirty="0" smtClean="0"/>
              <a:t>Hvilke tiltak kan du igangsette?</a:t>
            </a:r>
          </a:p>
          <a:p>
            <a:r>
              <a:rPr lang="nb-NO" dirty="0" smtClean="0"/>
              <a:t>Er du med på å bekrefte elevens egne negative forventninger?</a:t>
            </a:r>
          </a:p>
          <a:p>
            <a:pPr lvl="1"/>
            <a:r>
              <a:rPr lang="nb-NO" dirty="0" smtClean="0"/>
              <a:t>Ønsker du å bekrefte disse?</a:t>
            </a:r>
          </a:p>
          <a:p>
            <a:pPr lvl="1"/>
            <a:r>
              <a:rPr lang="nb-NO" dirty="0" smtClean="0"/>
              <a:t>Hvilke forventninger har du selv til elevens atferd?</a:t>
            </a:r>
          </a:p>
          <a:p>
            <a:pPr lvl="1"/>
            <a:r>
              <a:rPr lang="nb-NO" dirty="0" smtClean="0"/>
              <a:t>Fremmer dine forventninger elevens utvikling?</a:t>
            </a:r>
          </a:p>
          <a:p>
            <a:pPr lvl="1"/>
            <a:r>
              <a:rPr lang="nb-NO" dirty="0" smtClean="0"/>
              <a:t>Hva kan du eventuelt gjøre for å endre situasjonen?</a:t>
            </a:r>
          </a:p>
        </p:txBody>
      </p:sp>
    </p:spTree>
    <p:extLst>
      <p:ext uri="{BB962C8B-B14F-4D97-AF65-F5344CB8AC3E}">
        <p14:creationId xmlns:p14="http://schemas.microsoft.com/office/powerpoint/2010/main" val="2091986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Oppdrag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Er noen av dine elever preget av lært hjelpeløshet?</a:t>
            </a:r>
          </a:p>
          <a:p>
            <a:pPr lvl="1"/>
            <a:r>
              <a:rPr lang="nb-NO" dirty="0" smtClean="0"/>
              <a:t>Hvilke følelser kan du registrere hos eleven?</a:t>
            </a:r>
          </a:p>
          <a:p>
            <a:pPr lvl="1"/>
            <a:r>
              <a:rPr lang="nb-NO" dirty="0" smtClean="0"/>
              <a:t>Hva blir kloke grep for å imøtekomme denne opplevelsen av hjelpeløshet?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57531810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539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Fasett</vt:lpstr>
      <vt:lpstr>Relasjonskompetanse</vt:lpstr>
      <vt:lpstr>Vær bevisst på at din virkelighet er bare din virkelighet.</vt:lpstr>
      <vt:lpstr>Vær bevisst på forventningen dine</vt:lpstr>
      <vt:lpstr>Refleksjonsspørmål</vt:lpstr>
      <vt:lpstr>Ha tro på at alle vil og kan</vt:lpstr>
      <vt:lpstr>Refleksjonsspørsmål</vt:lpstr>
      <vt:lpstr>Refleksjonsspørsmål</vt:lpstr>
      <vt:lpstr>Oppdrag</vt:lpstr>
    </vt:vector>
  </TitlesOfParts>
  <Company>Stavanger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Relasjonskompetanse</dc:title>
  <dc:creator>Kathrine Erga</dc:creator>
  <cp:lastModifiedBy>Kathrine Erga</cp:lastModifiedBy>
  <cp:revision>6</cp:revision>
  <dcterms:created xsi:type="dcterms:W3CDTF">2017-11-12T12:15:08Z</dcterms:created>
  <dcterms:modified xsi:type="dcterms:W3CDTF">2017-11-12T12:46:57Z</dcterms:modified>
</cp:coreProperties>
</file>